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Guides and gravity in McStas</a:t>
            </a:r>
          </a:p>
        </p:txBody>
      </p:sp>
      <p:sp>
        <p:nvSpPr>
          <p:cNvPr id="301" name="Subtitle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Peter Willendrup</a:t>
            </a:r>
          </a:p>
        </p:txBody>
      </p:sp>
      <p:sp>
        <p:nvSpPr>
          <p:cNvPr id="302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Adapted from slides by Mads Bertelsen, ESS"/>
          <p:cNvSpPr txBox="1"/>
          <p:nvPr/>
        </p:nvSpPr>
        <p:spPr>
          <a:xfrm>
            <a:off x="5801255" y="6194025"/>
            <a:ext cx="406737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Adapted from slides by Mads Bertelsen, 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48" name="noguide_25.png" descr="no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4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5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5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5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60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61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62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3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6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67" name="noguide_29.png" descr="no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6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6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7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7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7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79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80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8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8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86" name="noguide_33.png" descr="no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8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8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0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1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2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3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94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6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97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98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99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00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1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0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05" name="noguide_37.png" descr="no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1" y="2042878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0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8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09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10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1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12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13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4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5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16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17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18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1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2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24" name="noguide_41.png" descr="no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1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2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2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28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29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0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31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32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3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4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35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36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37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38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9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4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43" name="noguide_45.png" descr="no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4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4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4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4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4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5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5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3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5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55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56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5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5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62" name="noguide_49.png" descr="no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3851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6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6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7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2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7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74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75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7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7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81" name="noguide_53.png" descr="no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005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8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8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8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9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9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9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9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9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00" name="noguide_57.png" descr="noguide_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0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0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0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1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1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1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1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1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19" name="noguide_61.png" descr="no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2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2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2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3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3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3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3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3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6" name="Triangle"/>
          <p:cNvSpPr/>
          <p:nvPr/>
        </p:nvSpPr>
        <p:spPr>
          <a:xfrm rot="5400337">
            <a:off x="7972448" y="2927030"/>
            <a:ext cx="746118" cy="537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7" name="Triangle"/>
          <p:cNvSpPr/>
          <p:nvPr/>
        </p:nvSpPr>
        <p:spPr>
          <a:xfrm rot="16201210">
            <a:off x="8000484" y="4182211"/>
            <a:ext cx="746015" cy="537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8" name="Text"/>
          <p:cNvSpPr txBox="1"/>
          <p:nvPr/>
        </p:nvSpPr>
        <p:spPr>
          <a:xfrm>
            <a:off x="5896967" y="3320189"/>
            <a:ext cx="385366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/>
          </a:p>
        </p:txBody>
      </p:sp>
      <p:sp>
        <p:nvSpPr>
          <p:cNvPr id="639" name="- We lost some phase-space to propagation"/>
          <p:cNvSpPr txBox="1"/>
          <p:nvPr/>
        </p:nvSpPr>
        <p:spPr>
          <a:xfrm>
            <a:off x="7638183" y="1541696"/>
            <a:ext cx="399613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- We lost some phase-space to propagation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0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Description of phase-space and propagation</a:t>
            </a:r>
          </a:p>
          <a:p>
            <a:pPr/>
            <a:r>
              <a:t>Reflectivity</a:t>
            </a:r>
          </a:p>
          <a:p>
            <a:pPr/>
            <a:r>
              <a:t>McStas coordinate system</a:t>
            </a:r>
          </a:p>
          <a:p>
            <a:pPr/>
            <a:r>
              <a:t>Gravitation in McStas</a:t>
            </a:r>
          </a:p>
          <a:p>
            <a:pPr/>
            <a:r>
              <a:t>Guide components with support for gravity </a:t>
            </a:r>
          </a:p>
          <a:p>
            <a:pPr lvl="2"/>
            <a:r>
              <a:t>Guide_gravity</a:t>
            </a:r>
          </a:p>
          <a:p>
            <a:pPr lvl="2"/>
            <a:r>
              <a:t>Elliptic_guide_gravity</a:t>
            </a:r>
          </a:p>
          <a:p>
            <a:pPr/>
            <a:r>
              <a:t>Breaking line of sight</a:t>
            </a:r>
          </a:p>
          <a:p>
            <a:pPr/>
            <a:r>
              <a:t>Example</a:t>
            </a:r>
          </a:p>
          <a:p>
            <a:pPr/>
            <a:r>
              <a:t>Exercise</a:t>
            </a:r>
          </a:p>
        </p:txBody>
      </p:sp>
      <p:sp>
        <p:nvSpPr>
          <p:cNvPr id="3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42" name="withguide_1.png" descr="with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4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4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5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5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3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5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55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56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5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5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61" name="Wanted “phase-space” at sample"/>
          <p:cNvSpPr txBox="1"/>
          <p:nvPr/>
        </p:nvSpPr>
        <p:spPr>
          <a:xfrm>
            <a:off x="8666381" y="1452526"/>
            <a:ext cx="29981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Wanted “phase-space” at sample</a:t>
            </a:r>
          </a:p>
        </p:txBody>
      </p:sp>
      <p:sp>
        <p:nvSpPr>
          <p:cNvPr id="663" name="Connection Line"/>
          <p:cNvSpPr/>
          <p:nvPr/>
        </p:nvSpPr>
        <p:spPr>
          <a:xfrm>
            <a:off x="8589476" y="1730413"/>
            <a:ext cx="2378740" cy="2094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314" y="20363"/>
                  <a:pt x="19514" y="13163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66" name="withguide_5.png" descr="with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6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6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7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7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7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7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7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7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79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80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8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8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87" name="withguide_9.png" descr="with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38" y="2045209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8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8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9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8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9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00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01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0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0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08" name="withguide_13.png" descr="with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0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1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1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9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2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21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22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2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2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2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2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29" name="withguide_17.png" descr="with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3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3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3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0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4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42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43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4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4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50" name="withguide_21.png" descr="with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5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5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3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4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5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6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7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8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59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0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1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62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63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64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6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6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71" name="withguide_25.png" descr="with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7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7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4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5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6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7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8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9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80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1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2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8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84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85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8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8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92" name="withguide_29.png" descr="with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9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9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0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0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3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0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05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06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0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0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13" name="withguide_33.png" descr="with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1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1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2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2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4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2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26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27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28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9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30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3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34" name="withguide_37.png" descr="with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09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3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3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3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3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4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4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5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4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47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48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49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0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5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10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1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2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2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2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2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26" name="“Phase-space” at source"/>
          <p:cNvSpPr txBox="1"/>
          <p:nvPr/>
        </p:nvSpPr>
        <p:spPr>
          <a:xfrm>
            <a:off x="9469663" y="1368148"/>
            <a:ext cx="222637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“Phase-space” at source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8910751" y="1730413"/>
            <a:ext cx="1835606" cy="1811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4140" y="20964"/>
                  <a:pt x="21340" y="1376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55" name="withguide_41.png" descr="with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5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5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5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6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6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6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6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6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68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69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7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7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7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7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76" name="withguide_45.png" descr="with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7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7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8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8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8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8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7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8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89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90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9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9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97" name="withguide_49.png" descr="with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9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9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0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8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0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10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11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1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1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18" name="withguide_53.png" descr="with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1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2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2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9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3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31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32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3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3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39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4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4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4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0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5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52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53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5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5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60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6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6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3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4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5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6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7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8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69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0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1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72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73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74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7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7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8" name="Triangle"/>
          <p:cNvSpPr/>
          <p:nvPr/>
        </p:nvSpPr>
        <p:spPr>
          <a:xfrm rot="5400337">
            <a:off x="7608182" y="2927492"/>
            <a:ext cx="1123541" cy="81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7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80" name="Triangle"/>
          <p:cNvSpPr/>
          <p:nvPr/>
        </p:nvSpPr>
        <p:spPr>
          <a:xfrm rot="16201210">
            <a:off x="7949391" y="3919393"/>
            <a:ext cx="1123541" cy="81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81" name="We got some phase-space back from guide reflection!"/>
          <p:cNvSpPr txBox="1"/>
          <p:nvPr/>
        </p:nvSpPr>
        <p:spPr>
          <a:xfrm>
            <a:off x="6995556" y="1539674"/>
            <a:ext cx="4865689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We got some phase-space back from guide reflection!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</a:t>
            </a:r>
          </a:p>
        </p:txBody>
      </p:sp>
      <p:sp>
        <p:nvSpPr>
          <p:cNvPr id="984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Reflectivity, super mirror, reflectivity curve</a:t>
            </a:r>
          </a:p>
        </p:txBody>
      </p:sp>
      <p:sp>
        <p:nvSpPr>
          <p:cNvPr id="98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02" name="Group 513"/>
          <p:cNvGrpSpPr/>
          <p:nvPr/>
        </p:nvGrpSpPr>
        <p:grpSpPr>
          <a:xfrm>
            <a:off x="2208351" y="2868797"/>
            <a:ext cx="4076954" cy="2751777"/>
            <a:chOff x="0" y="0"/>
            <a:chExt cx="4076953" cy="2751776"/>
          </a:xfrm>
        </p:grpSpPr>
        <p:sp>
          <p:nvSpPr>
            <p:cNvPr id="986" name="Shape 497"/>
            <p:cNvSpPr/>
            <p:nvPr/>
          </p:nvSpPr>
          <p:spPr>
            <a:xfrm>
              <a:off x="889352" y="881206"/>
              <a:ext cx="1433479" cy="1546137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87" name="Shape 498"/>
            <p:cNvSpPr/>
            <p:nvPr/>
          </p:nvSpPr>
          <p:spPr>
            <a:xfrm rot="16200000">
              <a:off x="2613350" y="1256075"/>
              <a:ext cx="1065404" cy="18618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88" name="Shape 499"/>
            <p:cNvSpPr/>
            <p:nvPr/>
          </p:nvSpPr>
          <p:spPr>
            <a:xfrm>
              <a:off x="1169120" y="1193004"/>
              <a:ext cx="855321" cy="92254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89" name="Shape 500"/>
            <p:cNvSpPr/>
            <p:nvPr/>
          </p:nvSpPr>
          <p:spPr>
            <a:xfrm rot="17526645">
              <a:off x="1095166" y="1104741"/>
              <a:ext cx="789555" cy="18618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90" name="Shape 501"/>
            <p:cNvSpPr/>
            <p:nvPr/>
          </p:nvSpPr>
          <p:spPr>
            <a:xfrm rot="20264815">
              <a:off x="618041" y="232553"/>
              <a:ext cx="1516225" cy="14646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91" name="Shape 502"/>
            <p:cNvSpPr/>
            <p:nvPr/>
          </p:nvSpPr>
          <p:spPr>
            <a:xfrm>
              <a:off x="143992" y="1081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2" name="Shape 503"/>
            <p:cNvSpPr/>
            <p:nvPr/>
          </p:nvSpPr>
          <p:spPr>
            <a:xfrm flipV="1">
              <a:off x="1609528" y="1080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3" name="Shape 504"/>
            <p:cNvSpPr txBox="1"/>
            <p:nvPr/>
          </p:nvSpPr>
          <p:spPr>
            <a:xfrm>
              <a:off x="2422116" y="1483853"/>
              <a:ext cx="310720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𝛳</a:t>
              </a:r>
            </a:p>
          </p:txBody>
        </p:sp>
        <p:sp>
          <p:nvSpPr>
            <p:cNvPr id="994" name="Shape 505"/>
            <p:cNvSpPr txBox="1"/>
            <p:nvPr/>
          </p:nvSpPr>
          <p:spPr>
            <a:xfrm>
              <a:off x="561676" y="1092771"/>
              <a:ext cx="310719" cy="351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i</a:t>
              </a:r>
            </a:p>
          </p:txBody>
        </p:sp>
        <p:sp>
          <p:nvSpPr>
            <p:cNvPr id="995" name="Shape 506"/>
            <p:cNvSpPr txBox="1"/>
            <p:nvPr/>
          </p:nvSpPr>
          <p:spPr>
            <a:xfrm>
              <a:off x="2419111" y="109277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f</a:t>
              </a:r>
            </a:p>
          </p:txBody>
        </p:sp>
        <p:sp>
          <p:nvSpPr>
            <p:cNvPr id="996" name="Shape 507"/>
            <p:cNvSpPr/>
            <p:nvPr/>
          </p:nvSpPr>
          <p:spPr>
            <a:xfrm flipV="1">
              <a:off x="1604323" y="496304"/>
              <a:ext cx="1" cy="1153334"/>
            </a:xfrm>
            <a:prstGeom prst="line">
              <a:avLst/>
            </a:prstGeom>
            <a:noFill/>
            <a:ln w="63500" cap="flat">
              <a:solidFill>
                <a:srgbClr val="45743B"/>
              </a:solidFill>
              <a:prstDash val="solid"/>
              <a:miter lim="400000"/>
              <a:head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7" name="Shape 508"/>
            <p:cNvSpPr txBox="1"/>
            <p:nvPr/>
          </p:nvSpPr>
          <p:spPr>
            <a:xfrm>
              <a:off x="1606091" y="1184288"/>
              <a:ext cx="251234" cy="414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q</a:t>
              </a:r>
            </a:p>
          </p:txBody>
        </p:sp>
        <p:sp>
          <p:nvSpPr>
            <p:cNvPr id="998" name="Shape 509"/>
            <p:cNvSpPr/>
            <p:nvPr/>
          </p:nvSpPr>
          <p:spPr>
            <a:xfrm>
              <a:off x="0" y="1649589"/>
              <a:ext cx="3189119" cy="345047"/>
            </a:xfrm>
            <a:prstGeom prst="rect">
              <a:avLst/>
            </a:prstGeom>
            <a:solidFill>
              <a:srgbClr val="B62927">
                <a:alpha val="8278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9" name="Shape 510"/>
            <p:cNvSpPr/>
            <p:nvPr/>
          </p:nvSpPr>
          <p:spPr>
            <a:xfrm>
              <a:off x="1591656" y="1648200"/>
              <a:ext cx="1462101" cy="5722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0" name="Shape 511"/>
            <p:cNvSpPr txBox="1"/>
            <p:nvPr/>
          </p:nvSpPr>
          <p:spPr>
            <a:xfrm>
              <a:off x="2334954" y="1830934"/>
              <a:ext cx="531452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2𝛳</a:t>
              </a:r>
            </a:p>
          </p:txBody>
        </p:sp>
        <p:sp>
          <p:nvSpPr>
            <p:cNvPr id="1001" name="Shape 512"/>
            <p:cNvSpPr/>
            <p:nvPr/>
          </p:nvSpPr>
          <p:spPr>
            <a:xfrm>
              <a:off x="4443" y="1654274"/>
              <a:ext cx="318467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003" name="Picture 39" descr="Picture 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472" y="2624772"/>
            <a:ext cx="5692156" cy="2708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4" name="Picture 40" descr="Picture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6528" y="1648415"/>
            <a:ext cx="1739473" cy="721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 in McStas</a:t>
            </a:r>
          </a:p>
        </p:txBody>
      </p:sp>
      <p:sp>
        <p:nvSpPr>
          <p:cNvPr id="10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0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1529950"/>
            <a:ext cx="7767688" cy="76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2433" y="2951044"/>
            <a:ext cx="4079975" cy="3518511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TextBox 8"/>
          <p:cNvSpPr txBox="1"/>
          <p:nvPr/>
        </p:nvSpPr>
        <p:spPr>
          <a:xfrm>
            <a:off x="10360059" y="3176833"/>
            <a:ext cx="1471357" cy="140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  <a:r>
              <a:rPr>
                <a:latin typeface="+mn-lt"/>
                <a:ea typeface="+mn-ea"/>
                <a:cs typeface="+mn-cs"/>
                <a:sym typeface="Arial"/>
              </a:rPr>
              <a:t>= 0</a:t>
            </a:r>
            <a:br>
              <a:rPr>
                <a:latin typeface="+mn-lt"/>
                <a:ea typeface="+mn-ea"/>
                <a:cs typeface="+mn-cs"/>
                <a:sym typeface="Arial"/>
              </a:rPr>
            </a:br>
            <a:r>
              <a:rPr i="1"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= 0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/>
            <a:r>
              <a:t>Only </a:t>
            </a:r>
            <a:r>
              <a:rPr i="1"/>
              <a:t>m</a:t>
            </a:r>
            <a:r>
              <a:t> matters</a:t>
            </a:r>
          </a:p>
          <a:p>
            <a:pPr/>
            <a:r>
              <a:t>Better mirrors available today</a:t>
            </a:r>
          </a:p>
        </p:txBody>
      </p:sp>
      <p:pic>
        <p:nvPicPr>
          <p:cNvPr id="1011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2174" y="3015264"/>
            <a:ext cx="3922414" cy="34637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TextBox 11"/>
          <p:cNvSpPr txBox="1"/>
          <p:nvPr/>
        </p:nvSpPr>
        <p:spPr>
          <a:xfrm>
            <a:off x="2931735" y="3240666"/>
            <a:ext cx="1319754" cy="27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Slope: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</a:p>
        </p:txBody>
      </p:sp>
      <p:sp>
        <p:nvSpPr>
          <p:cNvPr id="1013" name="TextBox 15"/>
          <p:cNvSpPr txBox="1"/>
          <p:nvPr/>
        </p:nvSpPr>
        <p:spPr>
          <a:xfrm>
            <a:off x="4310248" y="4588173"/>
            <a:ext cx="1319754" cy="53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Cutoff: </a:t>
            </a:r>
            <a14:m>
              <m:oMath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</m:t>
                    </m:r>
                  </m:num>
                  <m:den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den>
                </m:f>
              </m:oMath>
            </a14:m>
          </a:p>
        </p:txBody>
      </p:sp>
      <p:sp>
        <p:nvSpPr>
          <p:cNvPr id="1014" name="TextBox 3"/>
          <p:cNvSpPr txBox="1"/>
          <p:nvPr/>
        </p:nvSpPr>
        <p:spPr>
          <a:xfrm>
            <a:off x="2422687" y="2591059"/>
            <a:ext cx="28751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standard model</a:t>
            </a:r>
          </a:p>
        </p:txBody>
      </p:sp>
      <p:sp>
        <p:nvSpPr>
          <p:cNvPr id="1015" name="TextBox 13"/>
          <p:cNvSpPr txBox="1"/>
          <p:nvPr/>
        </p:nvSpPr>
        <p:spPr>
          <a:xfrm>
            <a:off x="7099954" y="2589407"/>
            <a:ext cx="2875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fitted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5" grpId="3"/>
      <p:bldP build="whole" bldLvl="1" animBg="1" rev="0" advAuto="0" spid="1009" grpId="1"/>
      <p:bldP build="whole" bldLvl="1" animBg="1" rev="0" advAuto="0" spid="1010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Guide placement in McStas</a:t>
            </a:r>
          </a:p>
        </p:txBody>
      </p:sp>
      <p:sp>
        <p:nvSpPr>
          <p:cNvPr id="1018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The center is the front of the guide element</a:t>
            </a:r>
          </a:p>
          <a:p>
            <a:pPr/>
            <a:r>
              <a:t>Tip: Insert a guide at the end of the guide</a:t>
            </a:r>
          </a:p>
        </p:txBody>
      </p:sp>
      <p:sp>
        <p:nvSpPr>
          <p:cNvPr id="101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3053023"/>
            <a:ext cx="8850836" cy="2047582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Straight Connector 4"/>
          <p:cNvSpPr/>
          <p:nvPr/>
        </p:nvSpPr>
        <p:spPr>
          <a:xfrm flipV="1">
            <a:off x="10433050" y="4003790"/>
            <a:ext cx="173461" cy="174511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22" name="Straight Connector 12"/>
          <p:cNvSpPr/>
          <p:nvPr/>
        </p:nvSpPr>
        <p:spPr>
          <a:xfrm flipV="1">
            <a:off x="10429874" y="4457815"/>
            <a:ext cx="179811" cy="184036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02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2083" y="3039772"/>
            <a:ext cx="1191621" cy="15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TextBox 11"/>
          <p:cNvSpPr txBox="1"/>
          <p:nvPr/>
        </p:nvSpPr>
        <p:spPr>
          <a:xfrm>
            <a:off x="1774725" y="5113856"/>
            <a:ext cx="2168165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Source</a:t>
            </a:r>
            <a:br/>
            <a:r>
              <a:t>AT (0,0,0) ABSOLUTE</a:t>
            </a:r>
          </a:p>
        </p:txBody>
      </p:sp>
      <p:sp>
        <p:nvSpPr>
          <p:cNvPr id="1025" name="TextBox 16"/>
          <p:cNvSpPr txBox="1"/>
          <p:nvPr/>
        </p:nvSpPr>
        <p:spPr>
          <a:xfrm>
            <a:off x="4566630" y="5113856"/>
            <a:ext cx="3059656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Guide(length=A)</a:t>
            </a:r>
            <a:br/>
            <a:r>
              <a:t>AT (0,0,2) RELATIVE Source</a:t>
            </a:r>
          </a:p>
        </p:txBody>
      </p:sp>
      <p:sp>
        <p:nvSpPr>
          <p:cNvPr id="1026" name="TextBox 17"/>
          <p:cNvSpPr txBox="1"/>
          <p:nvPr/>
        </p:nvSpPr>
        <p:spPr>
          <a:xfrm>
            <a:off x="9530115" y="5118386"/>
            <a:ext cx="3540650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Arm</a:t>
            </a:r>
            <a:br/>
            <a:r>
              <a:t>AT (0,0,A) RELATIVE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6" grpId="2"/>
      <p:bldP build="whole" bldLvl="1" animBg="1" rev="0" advAuto="0" spid="102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ravitation in McS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Gravitation in McStas</a:t>
            </a:r>
          </a:p>
        </p:txBody>
      </p:sp>
      <p:sp>
        <p:nvSpPr>
          <p:cNvPr id="1029" name="Enabled by adding -g / --gravitation on command line or by selecting “Gravity On” in mcgu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0479" indent="-150479" defTabSz="694944">
              <a:spcBef>
                <a:spcPts val="300"/>
              </a:spcBef>
              <a:defRPr sz="1368"/>
            </a:pPr>
            <a:r>
              <a:t>Enabled by adding -g / --gravitation on command line or</a:t>
            </a:r>
            <a:br/>
            <a:r>
              <a:t>by selecting “Gravity On” in mcgui</a:t>
            </a:r>
            <a:br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t>Default ~ gravity on earth</a:t>
            </a:r>
            <a:br/>
            <a:r>
              <a:rPr sz="988"/>
              <a:t>#define GRAVITY  9.81              /* [m/s^2] gravitational acceleration */</a:t>
            </a:r>
            <a:br>
              <a:rPr sz="988"/>
            </a:br>
            <a:br>
              <a:rPr sz="988"/>
            </a:br>
            <a:r>
              <a:rPr sz="988"/>
              <a:t>( If on the moon, use -DGRAVITY=1.62 ;-) )</a:t>
            </a:r>
            <a:br>
              <a:rPr sz="988"/>
            </a:br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t>For guides, only Guide_gravity and Elliptic_guide_gravity </a:t>
            </a:r>
            <a:br/>
            <a:r>
              <a:t>support parabolic propagation. (Many others propagate </a:t>
            </a:r>
            <a:br/>
            <a:r>
              <a:t>linearly in </a:t>
            </a:r>
            <a:r>
              <a:rPr i="1"/>
              <a:t>v direction.)</a:t>
            </a:r>
            <a:r>
              <a:t> </a:t>
            </a:r>
            <a:br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t>As you will see in the practical, implications are greatest with long wavelengths and at long distances</a:t>
            </a:r>
            <a:br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i="1"/>
              <a:t>“How about e.g. elliptic mirror optic X that does not support gravity?”</a:t>
            </a:r>
            <a:br>
              <a:rPr i="1"/>
            </a:br>
            <a:endParaRPr i="1"/>
          </a:p>
          <a:p>
            <a:pPr lvl="1" marL="314640" indent="-150479" defTabSz="694944">
              <a:spcBef>
                <a:spcPts val="300"/>
              </a:spcBef>
              <a:buChar char="•"/>
              <a:defRPr sz="1368"/>
            </a:pPr>
            <a:r>
              <a:t>often a good workaround is to add a monitor close to the surface of object X, this takes care that propagation up to the monitor includes gravitation: </a:t>
            </a:r>
            <a:br/>
          </a:p>
          <a:p>
            <a:pPr lvl="1" marL="314640" indent="-150479" defTabSz="694944">
              <a:spcBef>
                <a:spcPts val="300"/>
              </a:spcBef>
              <a:buChar char="•"/>
              <a:defRPr sz="1368"/>
            </a:pPr>
            <a:r>
              <a:t>Gravity is enabled in any call to PROP_DT, PROP_Z0 etc., but not in </a:t>
            </a:r>
            <a:br/>
            <a:r>
              <a:t>intersect_* routines  (most monitors use PROP_Z0 directly, no intersect_ call first</a:t>
            </a:r>
            <a:br/>
          </a:p>
          <a:p>
            <a:pPr lvl="1" marL="314640" indent="-150479" defTabSz="694944">
              <a:spcBef>
                <a:spcPts val="300"/>
              </a:spcBef>
              <a:buChar char="•"/>
              <a:defRPr sz="1368"/>
            </a:pPr>
            <a:r>
              <a:t>OK to propagate without gravitation e.g. within sample, through velocity selector etc. / range of ~cm’s</a:t>
            </a:r>
          </a:p>
        </p:txBody>
      </p:sp>
      <p:sp>
        <p:nvSpPr>
          <p:cNvPr id="10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1" name="Screen Shot 2021-04-12 at 19.12.01.png" descr="Screen Shot 2021-04-12 at 19.12.01.png"/>
          <p:cNvPicPr>
            <a:picLocks noChangeAspect="1"/>
          </p:cNvPicPr>
          <p:nvPr/>
        </p:nvPicPr>
        <p:blipFill>
          <a:blip r:embed="rId2">
            <a:extLst/>
          </a:blip>
          <a:srcRect l="1463" t="735" r="1082" b="735"/>
          <a:stretch>
            <a:fillRect/>
          </a:stretch>
        </p:blipFill>
        <p:spPr>
          <a:xfrm>
            <a:off x="7771586" y="331203"/>
            <a:ext cx="3428985" cy="4112171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Line"/>
          <p:cNvSpPr/>
          <p:nvPr/>
        </p:nvSpPr>
        <p:spPr>
          <a:xfrm>
            <a:off x="4654788" y="2015825"/>
            <a:ext cx="4698481" cy="1621087"/>
          </a:xfrm>
          <a:prstGeom prst="line">
            <a:avLst/>
          </a:prstGeom>
          <a:ln w="127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33" name="Line"/>
          <p:cNvSpPr/>
          <p:nvPr/>
        </p:nvSpPr>
        <p:spPr>
          <a:xfrm flipV="1">
            <a:off x="2721493" y="3560088"/>
            <a:ext cx="127001" cy="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31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3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3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3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4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4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4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4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4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8" name="Wanted “phase-space” at sample"/>
          <p:cNvSpPr txBox="1"/>
          <p:nvPr/>
        </p:nvSpPr>
        <p:spPr>
          <a:xfrm>
            <a:off x="8972393" y="1406400"/>
            <a:ext cx="29981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Wanted “phase-space” at sample</a:t>
            </a:r>
          </a:p>
        </p:txBody>
      </p:sp>
      <p:sp>
        <p:nvSpPr>
          <p:cNvPr id="350" name="Connection Line"/>
          <p:cNvSpPr/>
          <p:nvPr/>
        </p:nvSpPr>
        <p:spPr>
          <a:xfrm>
            <a:off x="8577342" y="1730413"/>
            <a:ext cx="2169015" cy="207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233" y="19812"/>
                  <a:pt x="19433" y="12612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36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gravity, parameter-interface similar to e.g. Guide.comp </a:t>
            </a:r>
          </a:p>
          <a:p>
            <a:pPr/>
            <a:r>
              <a:t>Many additional features, channels, fermi chopper, … (see mcdoc pages for more info) </a:t>
            </a:r>
          </a:p>
        </p:txBody>
      </p:sp>
      <p:sp>
        <p:nvSpPr>
          <p:cNvPr id="103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8" name="TextBox 21"/>
          <p:cNvSpPr txBox="1"/>
          <p:nvPr/>
        </p:nvSpPr>
        <p:spPr>
          <a:xfrm>
            <a:off x="10110778" y="4557445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sp>
        <p:nvSpPr>
          <p:cNvPr id="1039" name="Freeform 1"/>
          <p:cNvSpPr/>
          <p:nvPr/>
        </p:nvSpPr>
        <p:spPr>
          <a:xfrm>
            <a:off x="4656613" y="4201609"/>
            <a:ext cx="937187" cy="128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fill="norm" stroke="1" extrusionOk="0">
                <a:moveTo>
                  <a:pt x="0" y="0"/>
                </a:moveTo>
                <a:lnTo>
                  <a:pt x="21200" y="2397"/>
                </a:lnTo>
                <a:cubicBezTo>
                  <a:pt x="21134" y="8668"/>
                  <a:pt x="21600" y="15328"/>
                  <a:pt x="21534" y="21600"/>
                </a:cubicBezTo>
                <a:lnTo>
                  <a:pt x="2" y="19346"/>
                </a:lnTo>
                <a:cubicBezTo>
                  <a:pt x="1" y="12897"/>
                  <a:pt x="1" y="644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40" name="Freeform 2"/>
          <p:cNvSpPr/>
          <p:nvPr/>
        </p:nvSpPr>
        <p:spPr>
          <a:xfrm>
            <a:off x="8377050" y="4099638"/>
            <a:ext cx="1042729" cy="124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626"/>
                </a:lnTo>
                <a:lnTo>
                  <a:pt x="21291" y="21600"/>
                </a:lnTo>
                <a:lnTo>
                  <a:pt x="240" y="18369"/>
                </a:lnTo>
                <a:cubicBezTo>
                  <a:pt x="240" y="12313"/>
                  <a:pt x="0" y="605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cxnSp>
        <p:nvCxnSpPr>
          <p:cNvPr id="1041" name="Straight Connector 4"/>
          <p:cNvCxnSpPr>
            <a:stCxn id="1039" idx="0"/>
            <a:endCxn id="1040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42" name="Straight Connector 9"/>
          <p:cNvCxnSpPr>
            <a:stCxn id="1039" idx="0"/>
            <a:endCxn id="1040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43" name="Straight Connector 10"/>
          <p:cNvCxnSpPr>
            <a:stCxn id="1039" idx="0"/>
            <a:endCxn id="1040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44" name="Straight Connector 11"/>
          <p:cNvCxnSpPr>
            <a:stCxn id="1039" idx="0"/>
            <a:endCxn id="1040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1045" name="TextBox 15"/>
          <p:cNvSpPr txBox="1"/>
          <p:nvPr/>
        </p:nvSpPr>
        <p:spPr>
          <a:xfrm>
            <a:off x="5142431" y="316005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w1</a:t>
            </a:r>
          </a:p>
        </p:txBody>
      </p:sp>
      <p:sp>
        <p:nvSpPr>
          <p:cNvPr id="1046" name="TextBox 20"/>
          <p:cNvSpPr txBox="1"/>
          <p:nvPr/>
        </p:nvSpPr>
        <p:spPr>
          <a:xfrm>
            <a:off x="3783496" y="445442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h1</a:t>
            </a:r>
          </a:p>
        </p:txBody>
      </p:sp>
      <p:sp>
        <p:nvSpPr>
          <p:cNvPr id="1047" name="TextBox 22"/>
          <p:cNvSpPr txBox="1"/>
          <p:nvPr/>
        </p:nvSpPr>
        <p:spPr>
          <a:xfrm>
            <a:off x="8965827" y="3150664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w2</a:t>
            </a:r>
          </a:p>
        </p:txBody>
      </p:sp>
      <p:sp>
        <p:nvSpPr>
          <p:cNvPr id="1048" name="Left Brace 17"/>
          <p:cNvSpPr/>
          <p:nvPr/>
        </p:nvSpPr>
        <p:spPr>
          <a:xfrm rot="10800000">
            <a:off x="9482832" y="4241053"/>
            <a:ext cx="483705" cy="111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50"/>
                  <a:pt x="10800" y="20818"/>
                </a:cubicBezTo>
                <a:lnTo>
                  <a:pt x="10800" y="11582"/>
                </a:lnTo>
                <a:cubicBezTo>
                  <a:pt x="10800" y="11150"/>
                  <a:pt x="5965" y="10800"/>
                  <a:pt x="0" y="10800"/>
                </a:cubicBezTo>
                <a:cubicBezTo>
                  <a:pt x="5965" y="10800"/>
                  <a:pt x="10800" y="10450"/>
                  <a:pt x="10800" y="10018"/>
                </a:cubicBezTo>
                <a:lnTo>
                  <a:pt x="10800" y="782"/>
                </a:lnTo>
                <a:cubicBezTo>
                  <a:pt x="10800" y="350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49" name="Left Brace 24"/>
          <p:cNvSpPr/>
          <p:nvPr/>
        </p:nvSpPr>
        <p:spPr>
          <a:xfrm rot="5884581">
            <a:off x="4901783" y="3527445"/>
            <a:ext cx="531485" cy="883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15"/>
                  <a:pt x="10800" y="20517"/>
                </a:cubicBezTo>
                <a:lnTo>
                  <a:pt x="10800" y="8360"/>
                </a:lnTo>
                <a:cubicBezTo>
                  <a:pt x="10800" y="7761"/>
                  <a:pt x="5965" y="7276"/>
                  <a:pt x="0" y="7276"/>
                </a:cubicBezTo>
                <a:cubicBezTo>
                  <a:pt x="5965" y="7276"/>
                  <a:pt x="10800" y="6791"/>
                  <a:pt x="10800" y="6193"/>
                </a:cubicBezTo>
                <a:lnTo>
                  <a:pt x="10800" y="1083"/>
                </a:lnTo>
                <a:cubicBezTo>
                  <a:pt x="10800" y="485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50" name="Left Brace 29"/>
          <p:cNvSpPr/>
          <p:nvPr/>
        </p:nvSpPr>
        <p:spPr>
          <a:xfrm rot="5992863">
            <a:off x="8757636" y="3372472"/>
            <a:ext cx="458303" cy="105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48"/>
                  <a:pt x="10800" y="20815"/>
                </a:cubicBezTo>
                <a:lnTo>
                  <a:pt x="10800" y="11585"/>
                </a:lnTo>
                <a:cubicBezTo>
                  <a:pt x="10800" y="11152"/>
                  <a:pt x="5965" y="10800"/>
                  <a:pt x="0" y="10800"/>
                </a:cubicBezTo>
                <a:cubicBezTo>
                  <a:pt x="5965" y="10800"/>
                  <a:pt x="10800" y="10448"/>
                  <a:pt x="10800" y="10015"/>
                </a:cubicBezTo>
                <a:lnTo>
                  <a:pt x="10800" y="785"/>
                </a:lnTo>
                <a:cubicBezTo>
                  <a:pt x="10800" y="352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51" name="Left Brace 30"/>
          <p:cNvSpPr/>
          <p:nvPr/>
        </p:nvSpPr>
        <p:spPr>
          <a:xfrm rot="60000">
            <a:off x="4203770" y="4194378"/>
            <a:ext cx="415999" cy="116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12"/>
                  <a:pt x="10800" y="20957"/>
                </a:cubicBezTo>
                <a:lnTo>
                  <a:pt x="10800" y="11443"/>
                </a:lnTo>
                <a:cubicBezTo>
                  <a:pt x="10800" y="11088"/>
                  <a:pt x="5965" y="10800"/>
                  <a:pt x="0" y="10800"/>
                </a:cubicBezTo>
                <a:cubicBezTo>
                  <a:pt x="5965" y="10800"/>
                  <a:pt x="10800" y="10512"/>
                  <a:pt x="10800" y="10157"/>
                </a:cubicBezTo>
                <a:lnTo>
                  <a:pt x="10800" y="643"/>
                </a:lnTo>
                <a:cubicBezTo>
                  <a:pt x="10800" y="28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52" name="Straight Connector 28"/>
          <p:cNvSpPr/>
          <p:nvPr/>
        </p:nvSpPr>
        <p:spPr>
          <a:xfrm flipV="1">
            <a:off x="5110143" y="4708516"/>
            <a:ext cx="3855685" cy="107078"/>
          </a:xfrm>
          <a:prstGeom prst="line">
            <a:avLst/>
          </a:prstGeom>
          <a:ln w="25400">
            <a:solidFill>
              <a:srgbClr val="0D0D0D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53" name="Left Brace 36"/>
          <p:cNvSpPr/>
          <p:nvPr/>
        </p:nvSpPr>
        <p:spPr>
          <a:xfrm rot="16080000">
            <a:off x="6798429" y="3155399"/>
            <a:ext cx="513411" cy="382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58"/>
                </a:cubicBezTo>
                <a:lnTo>
                  <a:pt x="10800" y="14139"/>
                </a:lnTo>
                <a:cubicBezTo>
                  <a:pt x="10800" y="14005"/>
                  <a:pt x="5965" y="13897"/>
                  <a:pt x="0" y="13897"/>
                </a:cubicBezTo>
                <a:cubicBezTo>
                  <a:pt x="5965" y="13897"/>
                  <a:pt x="10800" y="13789"/>
                  <a:pt x="10800" y="13656"/>
                </a:cubicBezTo>
                <a:lnTo>
                  <a:pt x="10800" y="242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54" name="TextBox 37"/>
          <p:cNvSpPr txBox="1"/>
          <p:nvPr/>
        </p:nvSpPr>
        <p:spPr>
          <a:xfrm>
            <a:off x="7679214" y="5381774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5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8" name="TextBox 21"/>
          <p:cNvSpPr txBox="1"/>
          <p:nvPr/>
        </p:nvSpPr>
        <p:spPr>
          <a:xfrm>
            <a:off x="10539041" y="470791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grpSp>
        <p:nvGrpSpPr>
          <p:cNvPr id="1075" name="Group 3"/>
          <p:cNvGrpSpPr/>
          <p:nvPr/>
        </p:nvGrpSpPr>
        <p:grpSpPr>
          <a:xfrm>
            <a:off x="3783496" y="2835966"/>
            <a:ext cx="6737199" cy="3381003"/>
            <a:chOff x="0" y="0"/>
            <a:chExt cx="6737198" cy="3381003"/>
          </a:xfrm>
        </p:grpSpPr>
        <p:sp>
          <p:nvSpPr>
            <p:cNvPr id="1059" name="Freeform 1"/>
            <p:cNvSpPr/>
            <p:nvPr/>
          </p:nvSpPr>
          <p:spPr>
            <a:xfrm>
              <a:off x="907772" y="770323"/>
              <a:ext cx="569845" cy="261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9" y="0"/>
                  </a:moveTo>
                  <a:lnTo>
                    <a:pt x="21600" y="2083"/>
                  </a:lnTo>
                  <a:lnTo>
                    <a:pt x="20093" y="21600"/>
                  </a:lnTo>
                  <a:lnTo>
                    <a:pt x="0" y="18859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1060" name="Freeform 2"/>
            <p:cNvSpPr/>
            <p:nvPr/>
          </p:nvSpPr>
          <p:spPr>
            <a:xfrm>
              <a:off x="4605130" y="1101628"/>
              <a:ext cx="1470992" cy="160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6248"/>
                  </a:lnTo>
                  <a:lnTo>
                    <a:pt x="21211" y="21600"/>
                  </a:lnTo>
                  <a:lnTo>
                    <a:pt x="0" y="14102"/>
                  </a:lnTo>
                  <a:cubicBezTo>
                    <a:pt x="0" y="9402"/>
                    <a:pt x="0" y="47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1061" name="Straight Connector 4"/>
            <p:cNvSpPr/>
            <p:nvPr/>
          </p:nvSpPr>
          <p:spPr>
            <a:xfrm>
              <a:off x="1477616" y="1022116"/>
              <a:ext cx="4598505" cy="5433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2" name="Straight Connector 9"/>
            <p:cNvSpPr/>
            <p:nvPr/>
          </p:nvSpPr>
          <p:spPr>
            <a:xfrm>
              <a:off x="960781" y="770323"/>
              <a:ext cx="3644349" cy="33130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3" name="Straight Connector 10"/>
            <p:cNvSpPr/>
            <p:nvPr/>
          </p:nvSpPr>
          <p:spPr>
            <a:xfrm flipV="1">
              <a:off x="907772" y="2148549"/>
              <a:ext cx="3697360" cy="9011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4" name="Straight Connector 11"/>
            <p:cNvSpPr/>
            <p:nvPr/>
          </p:nvSpPr>
          <p:spPr>
            <a:xfrm flipV="1">
              <a:off x="1437860" y="2705140"/>
              <a:ext cx="4611758" cy="6758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5" name="TextBox 15"/>
            <p:cNvSpPr txBox="1"/>
            <p:nvPr/>
          </p:nvSpPr>
          <p:spPr>
            <a:xfrm>
              <a:off x="1683025" y="-1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w1</a:t>
              </a:r>
            </a:p>
          </p:txBody>
        </p:sp>
        <p:sp>
          <p:nvSpPr>
            <p:cNvPr id="1066" name="TextBox 20"/>
            <p:cNvSpPr txBox="1"/>
            <p:nvPr/>
          </p:nvSpPr>
          <p:spPr>
            <a:xfrm>
              <a:off x="-1" y="1618460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h1</a:t>
              </a:r>
            </a:p>
          </p:txBody>
        </p:sp>
        <p:sp>
          <p:nvSpPr>
            <p:cNvPr id="1067" name="TextBox 22"/>
            <p:cNvSpPr txBox="1"/>
            <p:nvPr/>
          </p:nvSpPr>
          <p:spPr>
            <a:xfrm>
              <a:off x="5517998" y="291548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w2</a:t>
              </a:r>
            </a:p>
          </p:txBody>
        </p:sp>
        <p:sp>
          <p:nvSpPr>
            <p:cNvPr id="1068" name="Left Brace 17"/>
            <p:cNvSpPr/>
            <p:nvPr/>
          </p:nvSpPr>
          <p:spPr>
            <a:xfrm rot="10800000">
              <a:off x="6127599" y="1578706"/>
              <a:ext cx="483705" cy="111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250"/>
                    <a:pt x="10800" y="20818"/>
                  </a:cubicBezTo>
                  <a:lnTo>
                    <a:pt x="10800" y="11582"/>
                  </a:lnTo>
                  <a:cubicBezTo>
                    <a:pt x="10800" y="11150"/>
                    <a:pt x="5965" y="10800"/>
                    <a:pt x="0" y="10800"/>
                  </a:cubicBezTo>
                  <a:cubicBezTo>
                    <a:pt x="5965" y="10800"/>
                    <a:pt x="10800" y="10450"/>
                    <a:pt x="10800" y="10018"/>
                  </a:cubicBezTo>
                  <a:lnTo>
                    <a:pt x="10800" y="782"/>
                  </a:lnTo>
                  <a:cubicBezTo>
                    <a:pt x="10800" y="350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69" name="Left Brace 24"/>
            <p:cNvSpPr/>
            <p:nvPr/>
          </p:nvSpPr>
          <p:spPr>
            <a:xfrm rot="7045631">
              <a:off x="1151666" y="350237"/>
              <a:ext cx="483705" cy="54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0885"/>
                    <a:pt x="10800" y="20002"/>
                  </a:cubicBezTo>
                  <a:lnTo>
                    <a:pt x="10800" y="8874"/>
                  </a:lnTo>
                  <a:cubicBezTo>
                    <a:pt x="10800" y="7992"/>
                    <a:pt x="5965" y="7276"/>
                    <a:pt x="0" y="7276"/>
                  </a:cubicBezTo>
                  <a:cubicBezTo>
                    <a:pt x="5965" y="7276"/>
                    <a:pt x="10800" y="6561"/>
                    <a:pt x="10800" y="5679"/>
                  </a:cubicBezTo>
                  <a:lnTo>
                    <a:pt x="10800" y="1598"/>
                  </a:lnTo>
                  <a:cubicBezTo>
                    <a:pt x="10800" y="71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70" name="Left Brace 29"/>
            <p:cNvSpPr/>
            <p:nvPr/>
          </p:nvSpPr>
          <p:spPr>
            <a:xfrm rot="6541481">
              <a:off x="5207451" y="282496"/>
              <a:ext cx="483705" cy="153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345"/>
                    <a:pt x="10800" y="21031"/>
                  </a:cubicBezTo>
                  <a:lnTo>
                    <a:pt x="10800" y="11369"/>
                  </a:lnTo>
                  <a:cubicBezTo>
                    <a:pt x="10800" y="11055"/>
                    <a:pt x="5965" y="10800"/>
                    <a:pt x="0" y="10800"/>
                  </a:cubicBezTo>
                  <a:cubicBezTo>
                    <a:pt x="5965" y="10800"/>
                    <a:pt x="10800" y="10545"/>
                    <a:pt x="10800" y="10231"/>
                  </a:cubicBezTo>
                  <a:lnTo>
                    <a:pt x="10800" y="569"/>
                  </a:lnTo>
                  <a:cubicBezTo>
                    <a:pt x="10800" y="25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71" name="Left Brace 30"/>
            <p:cNvSpPr/>
            <p:nvPr/>
          </p:nvSpPr>
          <p:spPr>
            <a:xfrm rot="60000">
              <a:off x="394250" y="783576"/>
              <a:ext cx="483705" cy="225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427"/>
                    <a:pt x="10800" y="21214"/>
                  </a:cubicBezTo>
                  <a:lnTo>
                    <a:pt x="10800" y="11186"/>
                  </a:lnTo>
                  <a:cubicBezTo>
                    <a:pt x="10800" y="10973"/>
                    <a:pt x="5965" y="10800"/>
                    <a:pt x="0" y="10800"/>
                  </a:cubicBezTo>
                  <a:cubicBezTo>
                    <a:pt x="5965" y="10800"/>
                    <a:pt x="10800" y="10627"/>
                    <a:pt x="10800" y="10414"/>
                  </a:cubicBezTo>
                  <a:lnTo>
                    <a:pt x="10800" y="386"/>
                  </a:lnTo>
                  <a:cubicBezTo>
                    <a:pt x="10800" y="173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72" name="Straight Connector 28"/>
            <p:cNvSpPr/>
            <p:nvPr/>
          </p:nvSpPr>
          <p:spPr>
            <a:xfrm flipV="1">
              <a:off x="1199322" y="1871951"/>
              <a:ext cx="4108174" cy="130826"/>
            </a:xfrm>
            <a:prstGeom prst="line">
              <a:avLst/>
            </a:prstGeom>
            <a:noFill/>
            <a:ln w="25400" cap="flat">
              <a:solidFill>
                <a:srgbClr val="0D0D0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3" name="Left Brace 36"/>
            <p:cNvSpPr/>
            <p:nvPr/>
          </p:nvSpPr>
          <p:spPr>
            <a:xfrm rot="16080000">
              <a:off x="3105477" y="116974"/>
              <a:ext cx="335709" cy="40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534"/>
                    <a:pt x="10800" y="21452"/>
                  </a:cubicBezTo>
                  <a:lnTo>
                    <a:pt x="10800" y="17112"/>
                  </a:lnTo>
                  <a:cubicBezTo>
                    <a:pt x="10800" y="17030"/>
                    <a:pt x="5965" y="16964"/>
                    <a:pt x="0" y="16964"/>
                  </a:cubicBezTo>
                  <a:cubicBezTo>
                    <a:pt x="5965" y="16964"/>
                    <a:pt x="10800" y="16898"/>
                    <a:pt x="10800" y="16816"/>
                  </a:cubicBezTo>
                  <a:lnTo>
                    <a:pt x="10800" y="148"/>
                  </a:lnTo>
                  <a:cubicBezTo>
                    <a:pt x="10800" y="66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74" name="TextBox 37"/>
            <p:cNvSpPr txBox="1"/>
            <p:nvPr/>
          </p:nvSpPr>
          <p:spPr>
            <a:xfrm>
              <a:off x="4429025" y="2222556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l</a:t>
              </a:r>
            </a:p>
          </p:txBody>
        </p:sp>
      </p:grpSp>
      <p:sp>
        <p:nvSpPr>
          <p:cNvPr id="1076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gravity, parameter-interface similar to e.g. Guide.comp </a:t>
            </a:r>
          </a:p>
          <a:p>
            <a:pPr/>
            <a:r>
              <a:t>Many additional features, channels, fermi chopper, … (see mcdoc pages for more info)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79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</p:txBody>
      </p:sp>
      <p:sp>
        <p:nvSpPr>
          <p:cNvPr id="108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491" y="2068416"/>
            <a:ext cx="6233931" cy="4364732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TextBox 25"/>
          <p:cNvSpPr txBox="1"/>
          <p:nvPr/>
        </p:nvSpPr>
        <p:spPr>
          <a:xfrm>
            <a:off x="6829067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083" name="TextBox 26"/>
          <p:cNvSpPr txBox="1"/>
          <p:nvPr/>
        </p:nvSpPr>
        <p:spPr>
          <a:xfrm>
            <a:off x="6746485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084" name="TextBox 27"/>
          <p:cNvSpPr txBox="1"/>
          <p:nvPr/>
        </p:nvSpPr>
        <p:spPr>
          <a:xfrm>
            <a:off x="9920405" y="2024323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085" name="TextBox 31"/>
          <p:cNvSpPr txBox="1"/>
          <p:nvPr/>
        </p:nvSpPr>
        <p:spPr>
          <a:xfrm>
            <a:off x="9481967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1088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108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0" name="Oval 1"/>
          <p:cNvSpPr/>
          <p:nvPr/>
        </p:nvSpPr>
        <p:spPr>
          <a:xfrm>
            <a:off x="1586167" y="3362961"/>
            <a:ext cx="10317354" cy="123245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91" name="Rectangle 2"/>
          <p:cNvSpPr/>
          <p:nvPr/>
        </p:nvSpPr>
        <p:spPr>
          <a:xfrm>
            <a:off x="1347007" y="2740106"/>
            <a:ext cx="1456169" cy="2372140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92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93" name="Straight Connector 5"/>
          <p:cNvSpPr/>
          <p:nvPr/>
        </p:nvSpPr>
        <p:spPr>
          <a:xfrm>
            <a:off x="1208313" y="3974736"/>
            <a:ext cx="10842174" cy="1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4" name="Straight Connector 8"/>
          <p:cNvSpPr/>
          <p:nvPr/>
        </p:nvSpPr>
        <p:spPr>
          <a:xfrm>
            <a:off x="2819151" y="2930235"/>
            <a:ext cx="2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5" name="Straight Connector 12"/>
          <p:cNvSpPr/>
          <p:nvPr/>
        </p:nvSpPr>
        <p:spPr>
          <a:xfrm>
            <a:off x="8892212" y="2930235"/>
            <a:ext cx="1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6" name="Left Brace 13"/>
          <p:cNvSpPr/>
          <p:nvPr/>
        </p:nvSpPr>
        <p:spPr>
          <a:xfrm rot="16200000">
            <a:off x="5613829" y="2146617"/>
            <a:ext cx="483705" cy="6073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536"/>
                  <a:pt x="10800" y="21457"/>
                </a:cubicBezTo>
                <a:lnTo>
                  <a:pt x="10800" y="10943"/>
                </a:lnTo>
                <a:cubicBezTo>
                  <a:pt x="10800" y="10864"/>
                  <a:pt x="5965" y="10800"/>
                  <a:pt x="0" y="10800"/>
                </a:cubicBezTo>
                <a:cubicBezTo>
                  <a:pt x="5965" y="10800"/>
                  <a:pt x="10800" y="10736"/>
                  <a:pt x="10800" y="10657"/>
                </a:cubicBezTo>
                <a:lnTo>
                  <a:pt x="10800" y="143"/>
                </a:lnTo>
                <a:cubicBezTo>
                  <a:pt x="10800" y="6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97" name="Left Brace 25"/>
          <p:cNvSpPr/>
          <p:nvPr/>
        </p:nvSpPr>
        <p:spPr>
          <a:xfrm rot="16200000">
            <a:off x="10170679" y="3716614"/>
            <a:ext cx="391571" cy="29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60"/>
                </a:cubicBezTo>
                <a:lnTo>
                  <a:pt x="10800" y="11040"/>
                </a:lnTo>
                <a:cubicBezTo>
                  <a:pt x="10800" y="10908"/>
                  <a:pt x="5965" y="10800"/>
                  <a:pt x="0" y="10800"/>
                </a:cubicBezTo>
                <a:cubicBezTo>
                  <a:pt x="5965" y="10800"/>
                  <a:pt x="10800" y="10692"/>
                  <a:pt x="10800" y="10560"/>
                </a:cubicBezTo>
                <a:lnTo>
                  <a:pt x="10800" y="240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98" name="Straight Connector 26"/>
          <p:cNvSpPr/>
          <p:nvPr/>
        </p:nvSpPr>
        <p:spPr>
          <a:xfrm>
            <a:off x="11837781" y="2930235"/>
            <a:ext cx="1" cy="198941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99" name="Straight Connector 27"/>
          <p:cNvSpPr/>
          <p:nvPr/>
        </p:nvSpPr>
        <p:spPr>
          <a:xfrm flipH="1">
            <a:off x="1635727" y="2930236"/>
            <a:ext cx="1" cy="200752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0" name="Left Brace 28"/>
          <p:cNvSpPr/>
          <p:nvPr/>
        </p:nvSpPr>
        <p:spPr>
          <a:xfrm rot="16200000">
            <a:off x="2009892" y="4584416"/>
            <a:ext cx="434687" cy="119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06"/>
                  <a:pt x="10800" y="20943"/>
                </a:cubicBezTo>
                <a:lnTo>
                  <a:pt x="10800" y="11457"/>
                </a:lnTo>
                <a:cubicBezTo>
                  <a:pt x="10800" y="11094"/>
                  <a:pt x="5965" y="10800"/>
                  <a:pt x="0" y="10800"/>
                </a:cubicBezTo>
                <a:cubicBezTo>
                  <a:pt x="5965" y="10800"/>
                  <a:pt x="10800" y="10506"/>
                  <a:pt x="10800" y="10143"/>
                </a:cubicBezTo>
                <a:lnTo>
                  <a:pt x="10800" y="657"/>
                </a:lnTo>
                <a:cubicBezTo>
                  <a:pt x="10800" y="29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01" name="Oval 17"/>
          <p:cNvSpPr/>
          <p:nvPr/>
        </p:nvSpPr>
        <p:spPr>
          <a:xfrm>
            <a:off x="1554215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2" name="Oval 11"/>
          <p:cNvSpPr/>
          <p:nvPr/>
        </p:nvSpPr>
        <p:spPr>
          <a:xfrm>
            <a:off x="11761279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3" name="TextBox 29"/>
          <p:cNvSpPr txBox="1"/>
          <p:nvPr/>
        </p:nvSpPr>
        <p:spPr>
          <a:xfrm>
            <a:off x="162533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linxw</a:t>
            </a:r>
            <a:br/>
            <a:r>
              <a:t>linyh</a:t>
            </a:r>
          </a:p>
        </p:txBody>
      </p:sp>
      <p:sp>
        <p:nvSpPr>
          <p:cNvPr id="1104" name="TextBox 30"/>
          <p:cNvSpPr txBox="1"/>
          <p:nvPr/>
        </p:nvSpPr>
        <p:spPr>
          <a:xfrm>
            <a:off x="5258772" y="538919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  <p:sp>
        <p:nvSpPr>
          <p:cNvPr id="1105" name="TextBox 31"/>
          <p:cNvSpPr txBox="1"/>
          <p:nvPr/>
        </p:nvSpPr>
        <p:spPr>
          <a:xfrm>
            <a:off x="975686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loutxw</a:t>
            </a:r>
            <a:br/>
            <a:r>
              <a:t>loutyh</a:t>
            </a:r>
          </a:p>
        </p:txBody>
      </p:sp>
      <p:sp>
        <p:nvSpPr>
          <p:cNvPr id="1106" name="TextBox 38"/>
          <p:cNvSpPr txBox="1"/>
          <p:nvPr/>
        </p:nvSpPr>
        <p:spPr>
          <a:xfrm>
            <a:off x="1472220" y="2134660"/>
            <a:ext cx="8284644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xwidth and yheight at DimensionsAt = ”entrace” , ”mid” or ”exit”</a:t>
            </a:r>
          </a:p>
        </p:txBody>
      </p:sp>
      <p:sp>
        <p:nvSpPr>
          <p:cNvPr id="1107" name="Oval 40"/>
          <p:cNvSpPr/>
          <p:nvPr/>
        </p:nvSpPr>
        <p:spPr>
          <a:xfrm>
            <a:off x="2745707" y="3904600"/>
            <a:ext cx="142241" cy="142241"/>
          </a:xfrm>
          <a:prstGeom prst="ellipse">
            <a:avLst/>
          </a:prstGeom>
          <a:solidFill>
            <a:srgbClr val="989898"/>
          </a:solidFill>
          <a:ln w="254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8" name="Straight Arrow Connector 37"/>
          <p:cNvSpPr/>
          <p:nvPr/>
        </p:nvSpPr>
        <p:spPr>
          <a:xfrm>
            <a:off x="6744844" y="3362960"/>
            <a:ext cx="1" cy="1232454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9" name="Straight Arrow Connector 44"/>
          <p:cNvSpPr/>
          <p:nvPr/>
        </p:nvSpPr>
        <p:spPr>
          <a:xfrm>
            <a:off x="8892212" y="3430613"/>
            <a:ext cx="1" cy="1089432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10" name="Straight Arrow Connector 48"/>
          <p:cNvSpPr/>
          <p:nvPr/>
        </p:nvSpPr>
        <p:spPr>
          <a:xfrm>
            <a:off x="2813616" y="3564082"/>
            <a:ext cx="1" cy="79927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11" name="Freeform 47"/>
          <p:cNvSpPr/>
          <p:nvPr/>
        </p:nvSpPr>
        <p:spPr>
          <a:xfrm>
            <a:off x="2872902" y="2568101"/>
            <a:ext cx="3975372" cy="9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38" y="7434"/>
                  <a:pt x="19092" y="11860"/>
                  <a:pt x="16632" y="13611"/>
                </a:cubicBezTo>
                <a:cubicBezTo>
                  <a:pt x="14171" y="15362"/>
                  <a:pt x="9179" y="10726"/>
                  <a:pt x="6836" y="10504"/>
                </a:cubicBezTo>
                <a:cubicBezTo>
                  <a:pt x="4493" y="10282"/>
                  <a:pt x="3712" y="10430"/>
                  <a:pt x="2572" y="12279"/>
                </a:cubicBezTo>
                <a:cubicBezTo>
                  <a:pt x="1433" y="14129"/>
                  <a:pt x="523" y="16631"/>
                  <a:pt x="0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12" name="Freeform 52"/>
          <p:cNvSpPr/>
          <p:nvPr/>
        </p:nvSpPr>
        <p:spPr>
          <a:xfrm>
            <a:off x="6736100" y="2557852"/>
            <a:ext cx="1142132" cy="758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fill="norm" stroke="1" extrusionOk="0">
                <a:moveTo>
                  <a:pt x="21472" y="0"/>
                </a:moveTo>
                <a:cubicBezTo>
                  <a:pt x="21259" y="9277"/>
                  <a:pt x="17388" y="14738"/>
                  <a:pt x="14523" y="16985"/>
                </a:cubicBezTo>
                <a:cubicBezTo>
                  <a:pt x="11658" y="19231"/>
                  <a:pt x="7797" y="13446"/>
                  <a:pt x="4281" y="13477"/>
                </a:cubicBezTo>
                <a:cubicBezTo>
                  <a:pt x="766" y="13508"/>
                  <a:pt x="-128" y="12815"/>
                  <a:pt x="14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13" name="Freeform 53"/>
          <p:cNvSpPr/>
          <p:nvPr/>
        </p:nvSpPr>
        <p:spPr>
          <a:xfrm>
            <a:off x="8891918" y="2550857"/>
            <a:ext cx="325127" cy="8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47" h="21600" fill="norm" stroke="1" extrusionOk="0">
                <a:moveTo>
                  <a:pt x="18" y="0"/>
                </a:moveTo>
                <a:cubicBezTo>
                  <a:pt x="-685" y="8683"/>
                  <a:pt x="19308" y="8150"/>
                  <a:pt x="20111" y="11750"/>
                </a:cubicBezTo>
                <a:cubicBezTo>
                  <a:pt x="20915" y="15350"/>
                  <a:pt x="7938" y="18936"/>
                  <a:pt x="4841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2" grpId="3"/>
      <p:bldP build="whole" bldLvl="1" animBg="1" rev="0" advAuto="0" spid="1110" grpId="2"/>
      <p:bldP build="whole" bldLvl="1" animBg="1" rev="0" advAuto="0" spid="1108" grpId="4"/>
      <p:bldP build="whole" bldLvl="1" animBg="1" rev="0" advAuto="0" spid="1109" grpId="6"/>
      <p:bldP build="whole" bldLvl="1" animBg="1" rev="0" advAuto="0" spid="1111" grpId="1"/>
      <p:bldP build="whole" bldLvl="1" animBg="1" rev="0" advAuto="0" spid="1113" grpId="5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1116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111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8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1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4825" y="2111009"/>
            <a:ext cx="6362957" cy="4308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TextBox 7"/>
          <p:cNvSpPr txBox="1"/>
          <p:nvPr/>
        </p:nvSpPr>
        <p:spPr>
          <a:xfrm>
            <a:off x="6609143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21" name="TextBox 32"/>
          <p:cNvSpPr txBox="1"/>
          <p:nvPr/>
        </p:nvSpPr>
        <p:spPr>
          <a:xfrm>
            <a:off x="6526561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22" name="TextBox 33"/>
          <p:cNvSpPr txBox="1"/>
          <p:nvPr/>
        </p:nvSpPr>
        <p:spPr>
          <a:xfrm>
            <a:off x="9700479" y="2024323"/>
            <a:ext cx="218793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23" name="TextBox 34"/>
          <p:cNvSpPr txBox="1"/>
          <p:nvPr/>
        </p:nvSpPr>
        <p:spPr>
          <a:xfrm>
            <a:off x="9262043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Comparison: Guide_gravity and Elliptic_guide_gravity</a:t>
            </a:r>
          </a:p>
        </p:txBody>
      </p:sp>
      <p:sp>
        <p:nvSpPr>
          <p:cNvPr id="112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086" y="2407533"/>
            <a:ext cx="5314691" cy="359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266" y="2407533"/>
            <a:ext cx="5140167" cy="3598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TextBox 7"/>
          <p:cNvSpPr txBox="1"/>
          <p:nvPr/>
        </p:nvSpPr>
        <p:spPr>
          <a:xfrm>
            <a:off x="2314936" y="1828800"/>
            <a:ext cx="356500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Guide_gravity</a:t>
            </a:r>
          </a:p>
        </p:txBody>
      </p:sp>
      <p:sp>
        <p:nvSpPr>
          <p:cNvPr id="1130" name="TextBox 11"/>
          <p:cNvSpPr txBox="1"/>
          <p:nvPr/>
        </p:nvSpPr>
        <p:spPr>
          <a:xfrm>
            <a:off x="7578929" y="1828800"/>
            <a:ext cx="356500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Elliptic_guide_gravity</a:t>
            </a:r>
          </a:p>
        </p:txBody>
      </p:sp>
      <p:sp>
        <p:nvSpPr>
          <p:cNvPr id="1131" name="TextBox 16"/>
          <p:cNvSpPr txBox="1"/>
          <p:nvPr/>
        </p:nvSpPr>
        <p:spPr>
          <a:xfrm>
            <a:off x="7581416" y="232727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32" name="TextBox 17"/>
          <p:cNvSpPr txBox="1"/>
          <p:nvPr/>
        </p:nvSpPr>
        <p:spPr>
          <a:xfrm>
            <a:off x="7497906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33" name="TextBox 18"/>
          <p:cNvSpPr txBox="1"/>
          <p:nvPr/>
        </p:nvSpPr>
        <p:spPr>
          <a:xfrm>
            <a:off x="10105594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34" name="TextBox 19"/>
          <p:cNvSpPr txBox="1"/>
          <p:nvPr/>
        </p:nvSpPr>
        <p:spPr>
          <a:xfrm>
            <a:off x="9690306" y="4147468"/>
            <a:ext cx="2187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  <p:sp>
        <p:nvSpPr>
          <p:cNvPr id="1135" name="TextBox 20"/>
          <p:cNvSpPr txBox="1"/>
          <p:nvPr/>
        </p:nvSpPr>
        <p:spPr>
          <a:xfrm>
            <a:off x="2314936" y="2327272"/>
            <a:ext cx="186352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36" name="TextBox 21"/>
          <p:cNvSpPr txBox="1"/>
          <p:nvPr/>
        </p:nvSpPr>
        <p:spPr>
          <a:xfrm>
            <a:off x="2231427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37" name="TextBox 22"/>
          <p:cNvSpPr txBox="1"/>
          <p:nvPr/>
        </p:nvSpPr>
        <p:spPr>
          <a:xfrm>
            <a:off x="4839115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38" name="TextBox 23"/>
          <p:cNvSpPr txBox="1"/>
          <p:nvPr/>
        </p:nvSpPr>
        <p:spPr>
          <a:xfrm>
            <a:off x="4423828" y="4147468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1141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Importance of breaking line of sight, ways of doing so, …</a:t>
            </a:r>
          </a:p>
        </p:txBody>
      </p:sp>
      <p:sp>
        <p:nvSpPr>
          <p:cNvPr id="114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2134454"/>
            <a:ext cx="9401196" cy="2514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114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Bender / Guide_curved component or many straight sections</a:t>
            </a:r>
          </a:p>
        </p:txBody>
      </p:sp>
      <p:sp>
        <p:nvSpPr>
          <p:cNvPr id="114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8" name="Rectangle 1"/>
          <p:cNvSpPr/>
          <p:nvPr/>
        </p:nvSpPr>
        <p:spPr>
          <a:xfrm>
            <a:off x="2221726" y="2944017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49" name="Rectangle 6"/>
          <p:cNvSpPr/>
          <p:nvPr/>
        </p:nvSpPr>
        <p:spPr>
          <a:xfrm rot="300000">
            <a:off x="4426684" y="3042998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0" name="Rectangle 7"/>
          <p:cNvSpPr/>
          <p:nvPr/>
        </p:nvSpPr>
        <p:spPr>
          <a:xfrm rot="600000">
            <a:off x="6605844" y="3328656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1" name="Rectangle 8"/>
          <p:cNvSpPr/>
          <p:nvPr/>
        </p:nvSpPr>
        <p:spPr>
          <a:xfrm rot="900000">
            <a:off x="8747300" y="3803105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2" name="TextBox 3"/>
          <p:cNvSpPr txBox="1"/>
          <p:nvPr/>
        </p:nvSpPr>
        <p:spPr>
          <a:xfrm>
            <a:off x="5496626" y="2006362"/>
            <a:ext cx="364817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Mind the gaps, avoid overlap</a:t>
            </a:r>
          </a:p>
        </p:txBody>
      </p:sp>
      <p:sp>
        <p:nvSpPr>
          <p:cNvPr id="1153" name="Freeform 5"/>
          <p:cNvSpPr/>
          <p:nvPr/>
        </p:nvSpPr>
        <p:spPr>
          <a:xfrm>
            <a:off x="4430598" y="2243579"/>
            <a:ext cx="999241" cy="63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80" y="69"/>
                  <a:pt x="9360" y="138"/>
                  <a:pt x="5760" y="3738"/>
                </a:cubicBezTo>
                <a:cubicBezTo>
                  <a:pt x="2160" y="7338"/>
                  <a:pt x="1080" y="14469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54" name="Rectangle 12"/>
          <p:cNvSpPr/>
          <p:nvPr/>
        </p:nvSpPr>
        <p:spPr>
          <a:xfrm>
            <a:off x="2221726" y="4732371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5" name="Rectangle 14"/>
          <p:cNvSpPr/>
          <p:nvPr/>
        </p:nvSpPr>
        <p:spPr>
          <a:xfrm rot="300000">
            <a:off x="3653101" y="4798357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6" name="Rectangle 15"/>
          <p:cNvSpPr/>
          <p:nvPr/>
        </p:nvSpPr>
        <p:spPr>
          <a:xfrm>
            <a:off x="5880132" y="4732373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57" name="Rectangle 16"/>
          <p:cNvSpPr/>
          <p:nvPr/>
        </p:nvSpPr>
        <p:spPr>
          <a:xfrm rot="300000">
            <a:off x="7236090" y="4788932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158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6374" y="4248296"/>
            <a:ext cx="428435" cy="4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6835" y="4254982"/>
            <a:ext cx="367381" cy="412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guide design</a:t>
            </a:r>
          </a:p>
        </p:txBody>
      </p:sp>
      <p:sp>
        <p:nvSpPr>
          <p:cNvPr id="1162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be continued in Thursday guidebot talk by</a:t>
            </a:r>
            <a:br/>
            <a:r>
              <a:t>Mads Bertelsen</a:t>
            </a:r>
          </a:p>
        </p:txBody>
      </p:sp>
      <p:sp>
        <p:nvSpPr>
          <p:cNvPr id="116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4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856599" y="2456725"/>
            <a:ext cx="5322389" cy="379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5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79" b="28902"/>
          <a:stretch>
            <a:fillRect/>
          </a:stretch>
        </p:blipFill>
        <p:spPr>
          <a:xfrm>
            <a:off x="7085915" y="964294"/>
            <a:ext cx="4918439" cy="528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Guide exercise</a:t>
            </a:r>
          </a:p>
        </p:txBody>
      </p:sp>
      <p:sp>
        <p:nvSpPr>
          <p:cNvPr id="1168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Insert a guide and use an instrument input parameter to set the length</a:t>
            </a:r>
          </a:p>
          <a:p>
            <a:pPr>
              <a:defRPr sz="2000"/>
            </a:pPr>
            <a:r>
              <a:t>Use monitors to see the resulting beam</a:t>
            </a:r>
          </a:p>
          <a:p>
            <a:pPr lvl="2">
              <a:defRPr sz="2000"/>
            </a:pPr>
            <a:r>
              <a:t>PSD_monitor (spatial distribution)</a:t>
            </a:r>
          </a:p>
          <a:p>
            <a:pPr lvl="2">
              <a:defRPr sz="2000"/>
            </a:pPr>
            <a:r>
              <a:t>Divergence_monitor (divergence distributoin)</a:t>
            </a:r>
          </a:p>
          <a:p>
            <a:pPr lvl="2">
              <a:defRPr sz="2000"/>
            </a:pPr>
            <a:r>
              <a:t>L_monitor (wavelength distribution)</a:t>
            </a:r>
          </a:p>
          <a:p>
            <a:pPr lvl="2">
              <a:defRPr sz="2000"/>
            </a:pPr>
            <a:r>
              <a:t>Posdiv_monitor (acceptance diagram)</a:t>
            </a:r>
          </a:p>
          <a:p>
            <a:pPr lvl="2">
              <a:defRPr sz="2000"/>
            </a:pPr>
          </a:p>
          <a:p>
            <a:pPr>
              <a:defRPr sz="2000"/>
            </a:pPr>
            <a:r>
              <a:t>Extra tasks: </a:t>
            </a:r>
          </a:p>
          <a:p>
            <a:pPr lvl="2">
              <a:defRPr sz="2000"/>
            </a:pPr>
            <a:r>
              <a:t>Scan guide length</a:t>
            </a:r>
          </a:p>
          <a:p>
            <a:pPr lvl="2">
              <a:defRPr sz="2000"/>
            </a:pPr>
            <a:r>
              <a:t>Introduce a gap by using two guide components</a:t>
            </a:r>
          </a:p>
          <a:p>
            <a:pPr lvl="2">
              <a:defRPr sz="2000"/>
            </a:pPr>
            <a:r>
              <a:t>Use Guide_gravity and extend to 100 m length</a:t>
            </a:r>
          </a:p>
          <a:p>
            <a:pPr lvl="2">
              <a:defRPr sz="2000"/>
            </a:pPr>
            <a:r>
              <a:t>Investigate the effect of gravity on the transport of long-wavelength neutrons</a:t>
            </a:r>
          </a:p>
        </p:txBody>
      </p:sp>
      <p:sp>
        <p:nvSpPr>
          <p:cNvPr id="116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0" name="TextBox 4"/>
          <p:cNvSpPr txBox="1"/>
          <p:nvPr/>
        </p:nvSpPr>
        <p:spPr>
          <a:xfrm rot="390092">
            <a:off x="7092108" y="371222"/>
            <a:ext cx="4812024" cy="77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Solution on github, use if you are stuck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53" name="noguide_5.png" descr="no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5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5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6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3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6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65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66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6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6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72" name="noguide_9.png" descr="no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7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7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8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2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8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84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85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8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8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91" name="noguide_13.png" descr="no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9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9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9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0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0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0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0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0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10" name="noguide_17.png" descr="no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1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2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2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2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2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2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29" name="noguide_21.png" descr="no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3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3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3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4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4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4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4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4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